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374" r:id="rId3"/>
    <p:sldId id="375" r:id="rId4"/>
    <p:sldId id="376" r:id="rId5"/>
    <p:sldId id="413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414" r:id="rId20"/>
    <p:sldId id="391" r:id="rId21"/>
    <p:sldId id="415" r:id="rId22"/>
    <p:sldId id="416" r:id="rId23"/>
    <p:sldId id="417" r:id="rId24"/>
    <p:sldId id="418" r:id="rId25"/>
    <p:sldId id="419" r:id="rId26"/>
    <p:sldId id="392" r:id="rId27"/>
    <p:sldId id="420" r:id="rId28"/>
    <p:sldId id="393" r:id="rId29"/>
    <p:sldId id="421" r:id="rId30"/>
    <p:sldId id="422" r:id="rId31"/>
    <p:sldId id="394" r:id="rId32"/>
    <p:sldId id="423" r:id="rId33"/>
    <p:sldId id="395" r:id="rId34"/>
    <p:sldId id="424" r:id="rId35"/>
    <p:sldId id="397" r:id="rId36"/>
    <p:sldId id="426" r:id="rId37"/>
    <p:sldId id="427" r:id="rId38"/>
    <p:sldId id="275" r:id="rId39"/>
    <p:sldId id="37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326" autoAdjust="0"/>
  </p:normalViewPr>
  <p:slideViewPr>
    <p:cSldViewPr snapToGrid="0">
      <p:cViewPr varScale="1">
        <p:scale>
          <a:sx n="79" d="100"/>
          <a:sy n="79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22AB7-5935-434D-99E3-6D55F5AEB2A7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E6903-679E-41D7-A9A0-D37C1E31F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/>
              <a:t>Images Source: 1LT Angela Russo, Ft Carson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0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6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21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2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b="0" dirty="0" smtClean="0"/>
              <a:t>Review insertion</a:t>
            </a:r>
            <a:r>
              <a:rPr lang="en-US" altLang="en-US" b="0" baseline="0" dirty="0" smtClean="0"/>
              <a:t> technique; medically fitted</a:t>
            </a:r>
          </a:p>
          <a:p>
            <a:pPr defTabSz="931774">
              <a:defRPr/>
            </a:pPr>
            <a:r>
              <a:rPr lang="en-US" altLang="en-US" b="0" dirty="0" smtClean="0"/>
              <a:t>HPD insertion images source: APHC Wallet card, APHC VID</a:t>
            </a:r>
          </a:p>
          <a:p>
            <a:pPr defTabSz="931774">
              <a:defRPr/>
            </a:pPr>
            <a:r>
              <a:rPr lang="en-US" altLang="en-US" b="0" dirty="0" smtClean="0"/>
              <a:t>Image source: Army hearing protection devices via APHC VID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8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 dirty="0" smtClean="0"/>
              <a:t>Left</a:t>
            </a:r>
            <a:r>
              <a:rPr lang="en-US" altLang="en-US" b="0" baseline="0" dirty="0" smtClean="0"/>
              <a:t> f</a:t>
            </a:r>
            <a:r>
              <a:rPr lang="en-US" altLang="en-US" b="0" dirty="0" smtClean="0"/>
              <a:t>igure: the earplug is too big; Center figure the ear plug is too small; right figure is a properly fitted earplug; last flange flush with the opening of the ear canal</a:t>
            </a:r>
          </a:p>
          <a:p>
            <a:pPr defTabSz="931774">
              <a:defRPr/>
            </a:pPr>
            <a:r>
              <a:rPr lang="en-US" altLang="en-US" b="0" dirty="0" smtClean="0"/>
              <a:t>Images source: triple flange earplug insertion, APHC VID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93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80">
              <a:defRPr/>
            </a:pPr>
            <a:r>
              <a:rPr lang="en-US" altLang="en-US" b="0" dirty="0" smtClean="0"/>
              <a:t>Review insertion</a:t>
            </a:r>
            <a:r>
              <a:rPr lang="en-US" altLang="en-US" b="0" baseline="0" dirty="0" smtClean="0"/>
              <a:t> technique; medically fitted</a:t>
            </a:r>
            <a:endParaRPr lang="en-US" altLang="en-US" b="0" dirty="0" smtClean="0"/>
          </a:p>
          <a:p>
            <a:pPr defTabSz="913980"/>
            <a:r>
              <a:rPr lang="en-US" altLang="en-US" b="0" dirty="0" smtClean="0"/>
              <a:t>Image Source: Quad flange earplug insertion via Dr. Kim Pierre, APHC Army Hearing Division</a:t>
            </a:r>
          </a:p>
          <a:p>
            <a:pPr defTabSz="913980"/>
            <a:r>
              <a:rPr lang="en-US" altLang="en-US" b="0" dirty="0" smtClean="0"/>
              <a:t>Image Source: Photo of Quad Flange earplugs via APHC VID and Army Hearing Division</a:t>
            </a:r>
          </a:p>
          <a:p>
            <a:pPr defTabSz="913980">
              <a:defRPr/>
            </a:pPr>
            <a:r>
              <a:rPr lang="en-US" altLang="en-US" b="0" dirty="0" smtClean="0"/>
              <a:t>Image Source: Quad Flange earplug poster via APHC VID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31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Open setting, level dependent earplugs will allow you to hear soft sounds, like speech, better but will not provide protection from continuous noise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45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80">
              <a:defRPr/>
            </a:pPr>
            <a:r>
              <a:rPr lang="en-US" altLang="en-US" b="0" dirty="0" smtClean="0"/>
              <a:t>Combat arms: small=green,</a:t>
            </a:r>
            <a:r>
              <a:rPr lang="en-US" altLang="en-US" b="0" baseline="0" dirty="0" smtClean="0"/>
              <a:t> regular=tan, large=brown</a:t>
            </a:r>
          </a:p>
          <a:p>
            <a:pPr defTabSz="913980">
              <a:defRPr/>
            </a:pPr>
            <a:r>
              <a:rPr lang="en-US" altLang="en-US" b="0" dirty="0" smtClean="0"/>
              <a:t>Image Source: Combat Arms Earplug insertion via Dr. Kim Pierre, APHC Army Hearing Division</a:t>
            </a:r>
          </a:p>
          <a:p>
            <a:pPr defTabSz="913980"/>
            <a:r>
              <a:rPr lang="en-US" altLang="en-US" b="0" dirty="0" smtClean="0"/>
              <a:t>Image Source: Photo of Combat Arms earplugs via APHC VID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6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80"/>
            <a:r>
              <a:rPr lang="en-US" altLang="en-US" b="0" dirty="0" smtClean="0"/>
              <a:t>Image Source: SureFire earplugs via Dr. Kim Pierre, APHC Army Hearing Division</a:t>
            </a:r>
          </a:p>
          <a:p>
            <a:pPr defTabSz="913980"/>
            <a:r>
              <a:rPr lang="en-US" altLang="en-US" b="0" dirty="0" smtClean="0"/>
              <a:t>Image Source: SureFire Earplug insertion via Dr. Kim Pierre, APHC Army Hearing Division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64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5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92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7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80"/>
            <a:r>
              <a:rPr lang="en-US" altLang="en-US" b="0" dirty="0" smtClean="0"/>
              <a:t>Image Source: Foam earplugs via Christina Graber, APHC VID</a:t>
            </a:r>
          </a:p>
          <a:p>
            <a:pPr defTabSz="913980"/>
            <a:r>
              <a:rPr lang="en-US" altLang="en-US" b="0" dirty="0" smtClean="0"/>
              <a:t>Image Source: Foam earplug insertion via Dr. Kim Pierre, APHC Army Hearing Division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59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r>
              <a:rPr lang="en-US" altLang="en-US" dirty="0" smtClean="0"/>
              <a:t>When you have a good fit and seal, only the green color will be visible and the orange portion of the earplug will be completely in the ear canal</a:t>
            </a:r>
          </a:p>
          <a:p>
            <a:pPr marL="0" lvl="1" defTabSz="931774">
              <a:defRPr/>
            </a:pPr>
            <a:r>
              <a:rPr lang="en-US" altLang="en-US" dirty="0" smtClean="0"/>
              <a:t>Image Source: Foam earplug insertion via Christina Graber, APHC VID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9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34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24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b="0" dirty="0" smtClean="0"/>
              <a:t>Noise muffs: 3 positions</a:t>
            </a:r>
          </a:p>
          <a:p>
            <a:pPr defTabSz="931774">
              <a:defRPr/>
            </a:pPr>
            <a:r>
              <a:rPr lang="en-US" altLang="en-US" b="0" dirty="0" smtClean="0"/>
              <a:t>Image Source: Noise muff placement via Dr. Kim Pierre, APHC Army Hearing Division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3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b="0" dirty="0" smtClean="0"/>
              <a:t>Image Source: Noise muff placement via Dr. Kim Pierre, APHC Army Hearing Division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71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b="0" dirty="0" smtClean="0"/>
              <a:t>Image Source: NMCPHC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09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b="0" dirty="0" smtClean="0"/>
              <a:t>Image Source: Noise muffs via Christina Graber, APHC VID</a:t>
            </a:r>
          </a:p>
          <a:p>
            <a:pPr defTabSz="931774">
              <a:defRPr/>
            </a:pPr>
            <a:r>
              <a:rPr lang="en-US" altLang="en-US" b="0" dirty="0" smtClean="0"/>
              <a:t>Image Source: Noise muffs via APHC 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94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3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26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/>
              <a:t>Image Source: Ear canal caps insertion (orange) via Dr. Kim Pierre, APHC Army Hearing Division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89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/>
              <a:t>Image Source: Ear canal caps and insertion (blue) via Christina Graber, APHC VID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62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80"/>
            <a:r>
              <a:rPr lang="en-US" altLang="en-US" b="0" dirty="0" smtClean="0"/>
              <a:t>All helmets</a:t>
            </a:r>
            <a:r>
              <a:rPr lang="en-US" altLang="en-US" b="0" baseline="0" dirty="0" smtClean="0"/>
              <a:t> are i</a:t>
            </a:r>
            <a:r>
              <a:rPr lang="en-US" altLang="en-US" b="0" dirty="0" smtClean="0"/>
              <a:t>ssued by the unit</a:t>
            </a:r>
          </a:p>
          <a:p>
            <a:pPr defTabSz="913980"/>
            <a:r>
              <a:rPr lang="en-US" altLang="en-US" b="0" dirty="0" smtClean="0"/>
              <a:t>Image Source: CVC Helmet via USAARL, </a:t>
            </a:r>
            <a:r>
              <a:rPr lang="en-US" altLang="en-US" sz="1100" dirty="0" smtClean="0"/>
              <a:t>POC: William A. Ahroon, Ph.D., 334-255-6828</a:t>
            </a:r>
            <a:endParaRPr lang="en-US" altLang="en-US" b="0" dirty="0" smtClean="0"/>
          </a:p>
          <a:p>
            <a:pPr defTabSz="913980"/>
            <a:r>
              <a:rPr lang="en-US" altLang="en-US" b="0" dirty="0" smtClean="0"/>
              <a:t>Image Source: Soldiers with CVC helmets via DVIDs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584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Aviator Helmet HGU-56/P &amp; CEP</a:t>
            </a:r>
          </a:p>
          <a:p>
            <a:pPr defTabSz="913980"/>
            <a:r>
              <a:rPr lang="en-US" altLang="en-US" b="0" dirty="0" smtClean="0"/>
              <a:t>Image Source: Aviator with helmet via DVIDs</a:t>
            </a:r>
          </a:p>
          <a:p>
            <a:pPr defTabSz="931774">
              <a:defRPr/>
            </a:pPr>
            <a:r>
              <a:rPr lang="en-US" altLang="en-US" dirty="0" smtClean="0"/>
              <a:t>Aviators Helmet HGU-56/P &amp; CEP</a:t>
            </a:r>
          </a:p>
          <a:p>
            <a:pPr defTabSz="913980"/>
            <a:r>
              <a:rPr lang="en-US" altLang="en-US" b="0" dirty="0" smtClean="0"/>
              <a:t>Image Source: Aviator’s Helmet and CEP via USAARL, </a:t>
            </a:r>
            <a:r>
              <a:rPr lang="en-US" altLang="en-US" sz="1100" dirty="0" smtClean="0"/>
              <a:t>POC: William A. Ahroon, Ph.D., 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08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Photos provided from Invisio, Nick Lafferty photographer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71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In addition to protection from hazardous noise, it also amplifies low level sounds, like a hearing aid, to increase the wearer’s situational awareness for low level sounds;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ANR is activated at 85 dBA, max output is 90 dBA, it is safe to wear for up to 8 hours in 115 dBA (equivalent to the sound of a jet taking off) and it is safe for impulse noises up to 165 dB peak sound pressure level; a digital compression circuit like those used in a hearing aid ensures that hazardous noise is not attenuated any more than necessary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Photo: Defense Imagery Digest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1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23"/>
              </a:spcBef>
              <a:defRPr/>
            </a:pPr>
            <a:r>
              <a:rPr lang="en-US" dirty="0" smtClean="0"/>
              <a:t>Designed for musicians and sound engineers, incorporate filters which yield relatively flat attenuation across frequencies; sound is not distorted in the same way conventional hearing protectors do; must be medically fit, custom molded earplugs and ear mold impressions with deep canal portion are needed; a</a:t>
            </a:r>
            <a:r>
              <a:rPr lang="en-US" dirty="0" smtClean="0">
                <a:solidFill>
                  <a:srgbClr val="000000"/>
                </a:solidFill>
              </a:rPr>
              <a:t>mount of attenuation depends on what instrument the musician plays and location in the band normally between 15-25 dB</a:t>
            </a:r>
          </a:p>
          <a:p>
            <a:pPr defTabSz="931774" eaLnBrk="1" hangingPunct="1">
              <a:spcBef>
                <a:spcPts val="1223"/>
              </a:spcBef>
              <a:defRPr/>
            </a:pPr>
            <a:r>
              <a:rPr lang="en-US" altLang="en-US" dirty="0" smtClean="0"/>
              <a:t>Custom molded photo by Christina Graber- USAPHC VID; Preformed photo is from company catalog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14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7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Briefly review administrative controls; time limits on noise hazard exposure; OSHA does not have double</a:t>
            </a:r>
            <a:r>
              <a:rPr lang="en-US" baseline="0" dirty="0" smtClean="0"/>
              <a:t> hearing protection requirements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4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/>
              <a:t>Actual attenuation in a field environment is about half the NRR</a:t>
            </a:r>
          </a:p>
          <a:p>
            <a:pPr>
              <a:defRPr/>
            </a:pPr>
            <a:r>
              <a:rPr lang="en-US" kern="0" dirty="0" smtClean="0"/>
              <a:t>Those who are fit appropriately and use the devices correctly will likely achieve attenuation values close to the published NRR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/>
              <a:t>Noise Reduction Rating (NRR) </a:t>
            </a:r>
            <a:r>
              <a:rPr lang="en-US" altLang="en-US" dirty="0" smtClean="0"/>
              <a:t>is required by the Environmental Protection Agency (EPA) via 40 CFR Part 211, Subpart B, and is based on ANSI S3.19 (1974)</a:t>
            </a:r>
          </a:p>
          <a:p>
            <a:pPr>
              <a:defRPr/>
            </a:pPr>
            <a:r>
              <a:rPr lang="en-US" altLang="en-US" dirty="0" smtClean="0"/>
              <a:t>Because the NRR is measured in dBC, and dosimetry is typically measured in dBA, some spectral adjustments due to weighting scales differences is necessary (NRR-7dB subtraction – see next slide for example)</a:t>
            </a:r>
          </a:p>
          <a:p>
            <a:pPr defTabSz="931774">
              <a:defRPr/>
            </a:pPr>
            <a:r>
              <a:rPr lang="en-US" altLang="en-US" b="1" dirty="0" smtClean="0"/>
              <a:t>Estimating HPD attenuation</a:t>
            </a:r>
          </a:p>
          <a:p>
            <a:pPr>
              <a:defRPr/>
            </a:pPr>
            <a:r>
              <a:rPr lang="en-US" altLang="en-US" dirty="0" smtClean="0"/>
              <a:t>De-rating - The adjustment of the NRR to estimate actual field attenuation as opposed to attenuation measured in a laboratory</a:t>
            </a:r>
          </a:p>
          <a:p>
            <a:pPr>
              <a:defRPr/>
            </a:pPr>
            <a:r>
              <a:rPr lang="en-US" altLang="en-US" dirty="0" smtClean="0"/>
              <a:t>De-rating is an OSHA recommendation, but not a requirement</a:t>
            </a:r>
          </a:p>
          <a:p>
            <a:pPr>
              <a:defRPr/>
            </a:pPr>
            <a:r>
              <a:rPr lang="en-US" altLang="en-US" dirty="0" smtClean="0"/>
              <a:t>De-rating is only necessary on the required EPA-labeled NRR using the ANSI S3.19 (1974) standard; not necessary if using the most current ANSI S12.6 or S12.42</a:t>
            </a:r>
          </a:p>
          <a:p>
            <a:pPr>
              <a:defRPr/>
            </a:pPr>
            <a:r>
              <a:rPr lang="en-US" altLang="en-US" b="1" dirty="0" smtClean="0"/>
              <a:t>Air Force de-rating: </a:t>
            </a:r>
            <a:r>
              <a:rPr lang="en-US" altLang="en-US" dirty="0" smtClean="0"/>
              <a:t>per AFI 48-127: 50% earplugs, 25% earmuffs</a:t>
            </a:r>
          </a:p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Army de-rating: </a:t>
            </a:r>
            <a:r>
              <a:rPr lang="en-US" altLang="en-US" dirty="0" smtClean="0">
                <a:solidFill>
                  <a:srgbClr val="FF0000"/>
                </a:solidFill>
              </a:rPr>
              <a:t>is not specified for the Army</a:t>
            </a:r>
          </a:p>
          <a:p>
            <a:pPr defTabSz="931774"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Navy de-rating: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 7 dB from HPD NRR; follows USMC de-rating if an STS is present</a:t>
            </a:r>
          </a:p>
          <a:p>
            <a:pPr defTabSz="931774"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Marines de-rating: </a:t>
            </a:r>
            <a:r>
              <a:rPr lang="en-US" altLang="en-US" b="0" dirty="0" smtClean="0">
                <a:solidFill>
                  <a:srgbClr val="FF0000"/>
                </a:solidFill>
              </a:rPr>
              <a:t>Subtract</a:t>
            </a:r>
            <a:r>
              <a:rPr lang="en-US" altLang="en-US" b="0" baseline="0" dirty="0" smtClean="0">
                <a:solidFill>
                  <a:srgbClr val="FF0000"/>
                </a:solidFill>
              </a:rPr>
              <a:t> 7 dB from </a:t>
            </a:r>
            <a:r>
              <a:rPr lang="en-US" altLang="en-US" dirty="0" smtClean="0">
                <a:solidFill>
                  <a:srgbClr val="FF0000"/>
                </a:solidFill>
              </a:rPr>
              <a:t>HPD</a:t>
            </a:r>
            <a:r>
              <a:rPr lang="en-US" altLang="en-US" baseline="0" dirty="0" smtClean="0">
                <a:solidFill>
                  <a:srgbClr val="FF0000"/>
                </a:solidFill>
              </a:rPr>
              <a:t> NRR and divide by 2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b="1" dirty="0" smtClean="0"/>
              <a:t>NIOSH de-rating: </a:t>
            </a:r>
            <a:r>
              <a:rPr lang="en-US" altLang="en-US" dirty="0" smtClean="0"/>
              <a:t>70% for pre-molded earplugs, 50% for formable earplugs and 25% for earmuffs (de-rating percentages reflect ease of fit)</a:t>
            </a:r>
          </a:p>
          <a:p>
            <a:pPr>
              <a:defRPr/>
            </a:pPr>
            <a:r>
              <a:rPr lang="en-US" altLang="en-US" b="1" dirty="0" smtClean="0"/>
              <a:t>OSHA de-rating: </a:t>
            </a:r>
            <a:r>
              <a:rPr lang="en-US" altLang="en-US" dirty="0" smtClean="0"/>
              <a:t>recommends de-rating the NRR by 50% when hearing protection is used in lieu of engineering and administrative controls</a:t>
            </a:r>
          </a:p>
          <a:p>
            <a:pPr>
              <a:defRPr/>
            </a:pPr>
            <a:r>
              <a:rPr lang="en-US" altLang="en-US" b="1" dirty="0" smtClean="0"/>
              <a:t>Personal Attenuation Rating: </a:t>
            </a:r>
            <a:r>
              <a:rPr lang="en-US" altLang="en-US" dirty="0" smtClean="0"/>
              <a:t>A measurement of the actual attenuation received by a user for a given fit</a:t>
            </a:r>
          </a:p>
          <a:p>
            <a:pPr>
              <a:defRPr/>
            </a:pPr>
            <a:r>
              <a:rPr lang="en-US" altLang="en-US" dirty="0" smtClean="0"/>
              <a:t>The most accurate method of determining appropriateness of a hearing protector (no de-rating necessary)</a:t>
            </a:r>
          </a:p>
          <a:p>
            <a:pPr>
              <a:defRPr/>
            </a:pPr>
            <a:r>
              <a:rPr lang="en-US" altLang="en-US" dirty="0" smtClean="0"/>
              <a:t>However, results reflect a specific fit</a:t>
            </a:r>
          </a:p>
          <a:p>
            <a:pPr>
              <a:defRPr/>
            </a:pPr>
            <a:r>
              <a:rPr lang="en-US" altLang="en-US" dirty="0" smtClean="0"/>
              <a:t>(Image: http://www.howardleight.com/hearing-protection/hearing-safety-glossary)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64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Explain example for spectral adjustment and de-rating of the NRR</a:t>
            </a:r>
          </a:p>
          <a:p>
            <a:r>
              <a:rPr lang="en-US" dirty="0" smtClean="0"/>
              <a:t>Know this</a:t>
            </a:r>
            <a:r>
              <a:rPr lang="en-US" baseline="0" dirty="0" smtClean="0"/>
              <a:t> formula for CAOHC exam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51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26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Helmets are service specific in DOEHRS as</a:t>
            </a:r>
            <a:r>
              <a:rPr lang="en-US" baseline="0" dirty="0" smtClean="0"/>
              <a:t> a selection </a:t>
            </a:r>
            <a:r>
              <a:rPr lang="en-US" dirty="0" smtClean="0"/>
              <a:t>IAW</a:t>
            </a:r>
            <a:r>
              <a:rPr lang="en-US" baseline="0" dirty="0" smtClean="0"/>
              <a:t> patient DOD component</a:t>
            </a:r>
          </a:p>
          <a:p>
            <a:r>
              <a:rPr lang="en-US" baseline="0" dirty="0" smtClean="0"/>
              <a:t>Carry HPDs in an earplug case, case may be used to assist in inserting HPD into ear</a:t>
            </a:r>
          </a:p>
          <a:p>
            <a:r>
              <a:rPr lang="en-US" baseline="0" dirty="0" smtClean="0"/>
              <a:t>Primary HPD selection will limit double hearing protection drop down choices.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5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A6B9-BFC9-4AD4-8752-4BBE4EFC2869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6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CD9-223D-4477-83B3-D734D7CC51C1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F675-71AA-42FC-9CB0-1256302669FF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7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999C-3F30-41D8-951B-AF2560F9BD58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4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85C2-E304-42C4-A4BA-26FF5B741407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36F1-102B-49FF-B49E-40067C127796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830-0FE0-4DB3-94E7-00D2446398A9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1AB1-6512-439B-93CE-E3609A62085C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2F74-F295-4CBC-813C-4D7FFAEE6245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C32F-5CD5-42B1-AA6A-956B322496EC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284C-4355-4522-B119-4F809D311EA7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0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44C7-6637-421D-ACE6-666421CAF9B9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0"/>
            <a:ext cx="10972800" cy="161924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590D25"/>
                </a:solidFill>
                <a:latin typeface="+mn-lt"/>
              </a:rPr>
              <a:t>Hearing Protective Devices 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925" y="5172075"/>
            <a:ext cx="7305675" cy="1009650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>
                <a:solidFill>
                  <a:srgbClr val="660033"/>
                </a:solidFill>
              </a:rPr>
              <a:t>Tri-Service Hearing Technician </a:t>
            </a:r>
            <a:endParaRPr lang="en-US" sz="5200" b="1" dirty="0" smtClean="0">
              <a:solidFill>
                <a:srgbClr val="660033"/>
              </a:solidFill>
            </a:endParaRPr>
          </a:p>
          <a:p>
            <a:r>
              <a:rPr lang="en-US" sz="5200" b="1" dirty="0" smtClean="0">
                <a:solidFill>
                  <a:srgbClr val="660033"/>
                </a:solidFill>
              </a:rPr>
              <a:t>4.2 </a:t>
            </a:r>
            <a:r>
              <a:rPr lang="en-US" sz="5200" b="1" dirty="0">
                <a:solidFill>
                  <a:srgbClr val="660033"/>
                </a:solidFill>
              </a:rPr>
              <a:t>Certification Course</a:t>
            </a:r>
            <a:endParaRPr lang="en-US" sz="52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0" r="1"/>
          <a:stretch/>
        </p:blipFill>
        <p:spPr>
          <a:xfrm>
            <a:off x="36576" y="2717590"/>
            <a:ext cx="12126468" cy="1433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760" y="5599253"/>
            <a:ext cx="2990476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Hearing Protection Device Selection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Earplugs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Preformed - fit </a:t>
            </a:r>
            <a:r>
              <a:rPr lang="en-US" sz="2400" b="1" dirty="0"/>
              <a:t>by medical </a:t>
            </a:r>
            <a:r>
              <a:rPr lang="en-US" sz="2400" b="1" dirty="0" smtClean="0"/>
              <a:t>per </a:t>
            </a:r>
            <a:r>
              <a:rPr lang="en-US" sz="2400" b="1" dirty="0"/>
              <a:t>ear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Hand-formed</a:t>
            </a:r>
            <a:endParaRPr lang="en-US" sz="24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Noise muffs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Ear canal caps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Helmets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Service specific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Other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Tactical Communication and Protective Systems (TCAPS)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78" y="1161283"/>
            <a:ext cx="3928095" cy="19048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98" y="2707138"/>
            <a:ext cx="3656190" cy="2262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 (HPD) Users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Protection required in hazardous noise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Speech becomes recognizable with time and practice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Machine noise and its operational characteristics become recognizable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HPDs may work loose (depending on type) and must be reinserted periodically for maximum effectiveness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R</a:t>
            </a:r>
            <a:r>
              <a:rPr lang="en-US" altLang="en-US" sz="2800" b="1" dirty="0">
                <a:cs typeface="Arial" charset="0"/>
              </a:rPr>
              <a:t>educe work day exposure below 85 dBA/140 dBP using hearing protection or combination of hearing protection and administrative controls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Protected hearing is better than permanent hearing loss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788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Earplug Fit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Fully insert HPD correctly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Occlusion effect - user’s voice </a:t>
            </a:r>
            <a:r>
              <a:rPr lang="en-US" altLang="en-US" sz="2800" b="1" dirty="0"/>
              <a:t>should sound “deeper” to themselves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Voice should sound muffled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Fit each ear individually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Air-tight seal achieved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Resistance when you tug or try to remove the hearing protection device</a:t>
            </a:r>
          </a:p>
        </p:txBody>
      </p:sp>
    </p:spTree>
    <p:extLst>
      <p:ext uri="{BB962C8B-B14F-4D97-AF65-F5344CB8AC3E}">
        <p14:creationId xmlns:p14="http://schemas.microsoft.com/office/powerpoint/2010/main" val="38715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Otoscopic Examination/Lighted Ear Inspection (LEI)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Ensure ear canals are free of any obvious problems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Can the TM be viewed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Are there any obstructions/abnormalities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What size HPD may be appropriate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Necessary step in fitting hearing protection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If something unusual or abnormal is discovered, seek further evaluation by a medical professional</a:t>
            </a:r>
          </a:p>
        </p:txBody>
      </p:sp>
    </p:spTree>
    <p:extLst>
      <p:ext uri="{BB962C8B-B14F-4D97-AF65-F5344CB8AC3E}">
        <p14:creationId xmlns:p14="http://schemas.microsoft.com/office/powerpoint/2010/main" val="24780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Triple Flange Earplug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3 color coded sizes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Small </a:t>
            </a:r>
            <a:r>
              <a:rPr lang="en-US" altLang="en-US" sz="2400" b="1" dirty="0">
                <a:solidFill>
                  <a:srgbClr val="00B050"/>
                </a:solidFill>
              </a:rPr>
              <a:t>(green)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Medium </a:t>
            </a:r>
            <a:r>
              <a:rPr lang="en-US" altLang="en-US" sz="2400" b="1" dirty="0">
                <a:solidFill>
                  <a:srgbClr val="FF3300"/>
                </a:solidFill>
              </a:rPr>
              <a:t>(orange)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Large </a:t>
            </a:r>
            <a:r>
              <a:rPr lang="en-US" altLang="en-US" sz="2400" b="1" dirty="0">
                <a:solidFill>
                  <a:srgbClr val="0070C0"/>
                </a:solidFill>
              </a:rPr>
              <a:t>(blue)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Use the earplug case to insert the triple flange earplug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73" y="1235177"/>
            <a:ext cx="4310857" cy="16868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99" y="3426102"/>
            <a:ext cx="1998477" cy="2742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68" y="3440532"/>
            <a:ext cx="1963713" cy="2731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07" y="3440532"/>
            <a:ext cx="1851430" cy="2742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Visualize a Good HPD Fit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86" y="1611922"/>
            <a:ext cx="2775237" cy="3625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72" y="1611921"/>
            <a:ext cx="2771999" cy="3648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2" y="1609445"/>
            <a:ext cx="2822475" cy="3641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Quad-Flange Earplug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Size may vary, depending on manufacturer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36666" r="34444" b="15926"/>
          <a:stretch/>
        </p:blipFill>
        <p:spPr>
          <a:xfrm rot="5400000">
            <a:off x="2358012" y="3713035"/>
            <a:ext cx="2715765" cy="217094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3" t="21356" r="32411" b="53830"/>
          <a:stretch/>
        </p:blipFill>
        <p:spPr>
          <a:xfrm>
            <a:off x="5038371" y="3432809"/>
            <a:ext cx="2119437" cy="27401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98" y="1867537"/>
            <a:ext cx="3009524" cy="4304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12" y="1878634"/>
            <a:ext cx="3457143" cy="1342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84" y="1873735"/>
            <a:ext cx="1733715" cy="1339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Level Dependent Earplugs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Specialized filter contained within the </a:t>
            </a:r>
            <a:r>
              <a:rPr lang="en-US" sz="2800" b="1" dirty="0" smtClean="0"/>
              <a:t>earplug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Used differently depending on type of noise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Closed filter - </a:t>
            </a:r>
            <a:r>
              <a:rPr lang="en-US" altLang="en-US" sz="2800" b="1" dirty="0"/>
              <a:t>maximum protection for both continuous noise (vehicles/machinery) and impulse noise (weapons fire)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Open Filter - little or no protection for continuous noise but will protect from impulse noise; level of protection will increase with the level of the impulse noise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01" y="4355585"/>
            <a:ext cx="11149333" cy="18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Level Dependent Earplugs Combat Arms/Battle Plugs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7624876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Sized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F</a:t>
            </a:r>
            <a:r>
              <a:rPr lang="en-US" altLang="en-US" sz="2400" b="1" dirty="0" smtClean="0"/>
              <a:t>it by medical professional</a:t>
            </a:r>
            <a:endParaRPr lang="en-US" altLang="en-US" sz="24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C</a:t>
            </a:r>
            <a:r>
              <a:rPr lang="en-US" altLang="en-US" sz="2400" b="1" dirty="0" smtClean="0"/>
              <a:t>omes </a:t>
            </a:r>
            <a:r>
              <a:rPr lang="en-US" altLang="en-US" sz="2400" b="1" dirty="0"/>
              <a:t>attached, same size as a set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Toggle switch selector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Closed cap provides maximum </a:t>
            </a:r>
            <a:r>
              <a:rPr lang="en-US" altLang="en-US" sz="2400" b="1" dirty="0"/>
              <a:t>protection from hazardous </a:t>
            </a:r>
            <a:r>
              <a:rPr lang="en-US" altLang="en-US" sz="2400" b="1" dirty="0" smtClean="0"/>
              <a:t>noise</a:t>
            </a:r>
            <a:endParaRPr lang="en-US" altLang="en-US" sz="24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Open cap for increased situational awareness during weapons </a:t>
            </a:r>
            <a:r>
              <a:rPr lang="en-US" altLang="en-US" sz="2400" b="1" dirty="0" smtClean="0"/>
              <a:t>fire provides </a:t>
            </a:r>
            <a:r>
              <a:rPr lang="en-US" altLang="en-US" sz="2400" b="1" dirty="0"/>
              <a:t>greater ability to hear speech and environmental sounds while providing protection from impulse noise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74" y="1174233"/>
            <a:ext cx="2238095" cy="2666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236" y="3961289"/>
            <a:ext cx="2178000" cy="26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0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Level Dependent Earplugs Sonic Defenders/Surefire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7624876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Specific to ear – right/left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Right ear = red vent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Left ear = clear vent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Cap open for weapons fire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Cap </a:t>
            </a:r>
            <a:r>
              <a:rPr lang="en-US" sz="2800" b="1" dirty="0"/>
              <a:t>closed for continuous </a:t>
            </a:r>
            <a:r>
              <a:rPr lang="en-US" sz="2800" b="1" dirty="0" smtClean="0"/>
              <a:t>noise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Fit </a:t>
            </a:r>
            <a:r>
              <a:rPr lang="en-US" sz="2800" b="1" dirty="0"/>
              <a:t>by medical professional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55" y="1223300"/>
            <a:ext cx="4357143" cy="18714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5" t="37489" r="33446" b="41214"/>
          <a:stretch/>
        </p:blipFill>
        <p:spPr>
          <a:xfrm>
            <a:off x="5762983" y="3264734"/>
            <a:ext cx="2304090" cy="2897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t="48889" r="41112" b="24444"/>
          <a:stretch/>
        </p:blipFill>
        <p:spPr>
          <a:xfrm>
            <a:off x="8236187" y="3264734"/>
            <a:ext cx="2286506" cy="2887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34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Learning Objectives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/>
              <a:t>2.4.1	Explain the relevance and importance of HPD fittings</a:t>
            </a:r>
          </a:p>
          <a:p>
            <a:pPr algn="l"/>
            <a:r>
              <a:rPr lang="en-US" sz="2800" b="1" dirty="0"/>
              <a:t>2.4.2	Distinguish the types of hearing protective devices according to 	their characteristics, advantages and disadvantages</a:t>
            </a:r>
          </a:p>
          <a:p>
            <a:pPr algn="l"/>
            <a:r>
              <a:rPr lang="en-US" sz="2800" b="1" dirty="0"/>
              <a:t>2.4.3	Outline the steps for fitting a patient with hearing </a:t>
            </a:r>
            <a:r>
              <a:rPr lang="en-US" sz="2800" b="1" dirty="0" smtClean="0"/>
              <a:t>protective devices</a:t>
            </a:r>
            <a:endParaRPr lang="en-US" sz="2800" b="1" dirty="0"/>
          </a:p>
          <a:p>
            <a:pPr algn="l"/>
            <a:r>
              <a:rPr lang="en-US" sz="2800" b="1" dirty="0"/>
              <a:t>2.4.4	Explain the significance of the NRR in determining </a:t>
            </a:r>
            <a:r>
              <a:rPr lang="en-US" sz="2800" b="1" dirty="0" smtClean="0"/>
              <a:t>the effectiveness </a:t>
            </a:r>
            <a:r>
              <a:rPr lang="en-US" sz="2800" b="1" dirty="0"/>
              <a:t>of </a:t>
            </a:r>
            <a:r>
              <a:rPr lang="en-US" sz="2800" b="1" dirty="0" smtClean="0"/>
              <a:t>	hearing </a:t>
            </a:r>
            <a:r>
              <a:rPr lang="en-US" sz="2800" b="1" dirty="0"/>
              <a:t>protectors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141" y="3921464"/>
            <a:ext cx="4135714" cy="24000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740" y="4065847"/>
            <a:ext cx="1546191" cy="22556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070" y="4075370"/>
            <a:ext cx="1773905" cy="224609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42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Preformed Earplugs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/>
              <a:t>Care, Maintenance and Replacement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C</a:t>
            </a:r>
            <a:r>
              <a:rPr lang="en-US" altLang="en-US" sz="2800" b="1" dirty="0" smtClean="0"/>
              <a:t>lean </a:t>
            </a:r>
            <a:r>
              <a:rPr lang="en-US" altLang="en-US" sz="2800" b="1" dirty="0"/>
              <a:t>after each use with warm, soapy water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Rinse and dry thoroughly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Level-dependent earplugs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Do not get the filter wet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Remove the filter before cleaning the earplug with soap and water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Do not insert with soiled hands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Check plugs for correct size and any signs of deterioration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If unserviceable, </a:t>
            </a:r>
            <a:r>
              <a:rPr lang="en-US" altLang="en-US" sz="2800" b="1" dirty="0" smtClean="0"/>
              <a:t>must be refit </a:t>
            </a:r>
            <a:r>
              <a:rPr lang="en-US" altLang="en-US" sz="2800" b="1" dirty="0"/>
              <a:t>with another pair</a:t>
            </a:r>
          </a:p>
        </p:txBody>
      </p:sp>
    </p:spTree>
    <p:extLst>
      <p:ext uri="{BB962C8B-B14F-4D97-AF65-F5344CB8AC3E}">
        <p14:creationId xmlns:p14="http://schemas.microsoft.com/office/powerpoint/2010/main" val="21433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Preformed Earplugs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9" y="1235202"/>
            <a:ext cx="5766818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Advantages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Effective protection with proper insertion depth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Durable, washable, reusable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Easily carried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Less expensive than ear muffs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Comfortable</a:t>
            </a:r>
            <a:endParaRPr lang="en-US" sz="2800" b="1" kern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71617" y="1235202"/>
            <a:ext cx="5815582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Disadvantages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 smtClean="0"/>
              <a:t>Medical </a:t>
            </a:r>
            <a:r>
              <a:rPr lang="en-US" sz="2800" b="1" kern="0" dirty="0"/>
              <a:t>fitting required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Frequent insertion may cause irritation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May work loose with jaw movement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Improper fit reduces </a:t>
            </a:r>
            <a:r>
              <a:rPr lang="en-US" sz="2800" b="1" kern="0" dirty="0" smtClean="0"/>
              <a:t>effectiveness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29193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Hand-formed Earplugs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Size, </a:t>
            </a:r>
            <a:r>
              <a:rPr lang="en-US" sz="2800" b="1" dirty="0"/>
              <a:t>manufacture dependent</a:t>
            </a:r>
          </a:p>
          <a:p>
            <a:pPr marL="457200" indent="-457200" algn="l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Plug will return to its original shape after being removed</a:t>
            </a:r>
          </a:p>
          <a:p>
            <a:pPr marL="457200" indent="-457200" algn="l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Insert </a:t>
            </a:r>
            <a:r>
              <a:rPr lang="en-US" altLang="en-US" sz="2800" b="1" dirty="0" smtClean="0"/>
              <a:t>Hand-formed </a:t>
            </a:r>
            <a:r>
              <a:rPr lang="en-US" altLang="en-US" sz="2800" b="1" dirty="0"/>
              <a:t>earplugs with clean </a:t>
            </a:r>
            <a:r>
              <a:rPr lang="en-US" altLang="en-US" sz="2800" b="1" dirty="0" smtClean="0"/>
              <a:t>hands</a:t>
            </a:r>
          </a:p>
          <a:p>
            <a:pPr marL="914400" lvl="1" indent="-457200" algn="l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/>
              <a:t>Clean hands = free of debris or chemicals; any dirt, abrasive </a:t>
            </a:r>
            <a:r>
              <a:rPr lang="en-US" altLang="en-US" sz="2400" b="1" dirty="0" smtClean="0"/>
              <a:t>substances </a:t>
            </a:r>
            <a:r>
              <a:rPr lang="en-US" altLang="en-US" sz="2400" b="1" dirty="0"/>
              <a:t>or chemicals can irritate the ear </a:t>
            </a:r>
            <a:r>
              <a:rPr lang="en-US" altLang="en-US" sz="2400" b="1" dirty="0" smtClean="0"/>
              <a:t>canal</a:t>
            </a:r>
            <a:endParaRPr lang="en-US" alt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591" y="3602736"/>
            <a:ext cx="8248762" cy="25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Hand-formed Earplug Fitting Technique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Ensure a crease-free roll (thumb/index finger)</a:t>
            </a:r>
          </a:p>
          <a:p>
            <a:pPr marL="457200" indent="-457200" algn="l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Insert 2/3 of plug into canal</a:t>
            </a:r>
          </a:p>
          <a:p>
            <a:pPr marL="457200" indent="-457200" algn="l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Hold plug in place with finger until fully expanded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621" y="3051060"/>
            <a:ext cx="9228572" cy="2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Hand-formed Earplugs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/>
              <a:t>Care, Maintenance and Replacement</a:t>
            </a:r>
          </a:p>
          <a:p>
            <a:pPr marL="457200" indent="-457200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Hand-formed </a:t>
            </a:r>
            <a:r>
              <a:rPr lang="en-US" altLang="en-US" sz="2800" b="1" dirty="0"/>
              <a:t>earplugs are made from memory foam (polyurethane, etc.)</a:t>
            </a:r>
          </a:p>
          <a:p>
            <a:pPr marL="457200" indent="-457200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Washing </a:t>
            </a:r>
            <a:r>
              <a:rPr lang="en-US" altLang="en-US" sz="2800" b="1" dirty="0" smtClean="0"/>
              <a:t>Hand-formed </a:t>
            </a:r>
            <a:r>
              <a:rPr lang="en-US" altLang="en-US" sz="2800" b="1" dirty="0"/>
              <a:t>earplugs will destroy the acoustic properties and render the earplug less </a:t>
            </a:r>
            <a:r>
              <a:rPr lang="en-US" altLang="en-US" sz="2800" b="1" dirty="0" smtClean="0"/>
              <a:t>effective</a:t>
            </a:r>
          </a:p>
          <a:p>
            <a:pPr marL="914400" lvl="1" indent="-457200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Unless HPD is specifically designed to be washed/specific time for usage</a:t>
            </a:r>
            <a:endParaRPr lang="en-US" altLang="en-US" sz="2400" b="1" dirty="0"/>
          </a:p>
          <a:p>
            <a:pPr marL="457200" indent="-457200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May be designed </a:t>
            </a:r>
            <a:r>
              <a:rPr lang="en-US" altLang="en-US" sz="2800" b="1" dirty="0"/>
              <a:t>to be one-time </a:t>
            </a:r>
            <a:r>
              <a:rPr lang="en-US" altLang="en-US" sz="2800" b="1" dirty="0" smtClean="0"/>
              <a:t>use – if so, dispose </a:t>
            </a:r>
            <a:r>
              <a:rPr lang="en-US" altLang="en-US" sz="2800" b="1" dirty="0"/>
              <a:t>of earplug after a single use</a:t>
            </a:r>
          </a:p>
          <a:p>
            <a:pPr marL="457200" indent="-457200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b="1" dirty="0"/>
              <a:t>Do not alter in any way (cut in half, trim tips for comfort, etc.)</a:t>
            </a:r>
          </a:p>
        </p:txBody>
      </p:sp>
    </p:spTree>
    <p:extLst>
      <p:ext uri="{BB962C8B-B14F-4D97-AF65-F5344CB8AC3E}">
        <p14:creationId xmlns:p14="http://schemas.microsoft.com/office/powerpoint/2010/main" val="31170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Hand-formed Earplugs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9" y="1235202"/>
            <a:ext cx="5766818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Advantages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Effective protection when properly inserted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Comfortable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Universal fit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Least expensive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71617" y="1235202"/>
            <a:ext cx="5815582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Disadvantages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 smtClean="0"/>
              <a:t>Requires </a:t>
            </a:r>
            <a:r>
              <a:rPr lang="en-US" sz="2800" b="1" kern="0" dirty="0"/>
              <a:t>practice to get a smooth cylinder shape with no creases or folds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Easily soiled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Cannot be used around corrosives or dangerous chemicals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 smtClean="0"/>
              <a:t>One-time </a:t>
            </a:r>
            <a:r>
              <a:rPr lang="en-US" sz="2800" b="1" kern="0" dirty="0"/>
              <a:t>use</a:t>
            </a:r>
          </a:p>
        </p:txBody>
      </p:sp>
    </p:spTree>
    <p:extLst>
      <p:ext uri="{BB962C8B-B14F-4D97-AF65-F5344CB8AC3E}">
        <p14:creationId xmlns:p14="http://schemas.microsoft.com/office/powerpoint/2010/main" val="41445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Noise Muffs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b="1" dirty="0"/>
              <a:t>Univer</a:t>
            </a:r>
            <a:r>
              <a:rPr lang="en-US" altLang="en-US" sz="2800" b="1" dirty="0"/>
              <a:t>sal fit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Fitting techniques: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00"/>
                </a:solidFill>
              </a:rPr>
              <a:t>Ear-cups must totally seal and enclose each ear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00"/>
                </a:solidFill>
              </a:rPr>
              <a:t>Adjust headband for firm, comfortable fit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00"/>
                </a:solidFill>
              </a:rPr>
              <a:t>Headband placement options vary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Can be incorporated into hard hat or helmet with high performance ear muffs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309" y="3828286"/>
            <a:ext cx="4914286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Noise Muffs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0000"/>
                </a:solidFill>
              </a:rPr>
              <a:t>Verify seal with or without glasses or goggles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57" y="1911084"/>
            <a:ext cx="11867143" cy="36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Hard Hat with Noise Muffs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0000"/>
                </a:solidFill>
              </a:rPr>
              <a:t>Verify seal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491" y="1606979"/>
            <a:ext cx="3564000" cy="467866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50" y="1606979"/>
            <a:ext cx="4467048" cy="46750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88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Noise Muffs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8537449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/>
              <a:t>Care, Maintenance and Replacement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Wipe ear-cup seals with moist cloth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Check seals frequently; replace if damaged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Replace cushion inserts (inside ear-cups) when foam deteriorates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Check for cracks or holes in ear-cups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Ensure adequate headband tension; replace if necessary</a:t>
            </a:r>
          </a:p>
          <a:p>
            <a:pPr marL="457200" indent="-4572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Modifications are prohibited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960" y="698739"/>
            <a:ext cx="2543048" cy="6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Selection Criteria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Tactical </a:t>
            </a:r>
            <a:r>
              <a:rPr lang="en-US" altLang="en-US" sz="2800" b="1" dirty="0"/>
              <a:t>requirements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Degree of noise attenuation required to prevent any change of hearing thresholds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The work environment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Advantages and disadvantages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The best hearing protection device is one that will be used and worn correctly by the noise exposed </a:t>
            </a:r>
            <a:r>
              <a:rPr lang="en-US" altLang="en-US" sz="2800" b="1" dirty="0" smtClean="0"/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12726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Noise Muffs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9" y="1235202"/>
            <a:ext cx="5766818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Advantages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Universal fit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Good attenuation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Can be worn with earplugs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Medical fit not required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Easily cleaned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Add communications equipment and/or Active Noise Reduction (ANR) features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71617" y="1235202"/>
            <a:ext cx="5815582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Disadvantages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Expensive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Bulky and heavy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Uncomfortable in heat and humidity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Hair, glasses, earring decrease effectiveness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Not easily carried</a:t>
            </a:r>
          </a:p>
        </p:txBody>
      </p:sp>
    </p:spTree>
    <p:extLst>
      <p:ext uri="{BB962C8B-B14F-4D97-AF65-F5344CB8AC3E}">
        <p14:creationId xmlns:p14="http://schemas.microsoft.com/office/powerpoint/2010/main" val="30254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Ear Canal Caps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9" y="1235202"/>
            <a:ext cx="8522210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Use </a:t>
            </a:r>
            <a:r>
              <a:rPr lang="en-US" altLang="en-US" sz="2800" b="1" dirty="0"/>
              <a:t>only for short-term or intermittent exposures</a:t>
            </a:r>
          </a:p>
          <a:p>
            <a:pPr marL="457200" indent="-457200" algn="l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Provide adequate hearing protection when hazardous noise levels are 95 dBA or less</a:t>
            </a:r>
          </a:p>
          <a:p>
            <a:pPr marL="457200" indent="-457200" algn="l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Tips or end caps are placed at the opening of the ear canal and pushed into the ear canal until a snug seal is obtained</a:t>
            </a:r>
          </a:p>
          <a:p>
            <a:pPr marL="457200" indent="-457200" algn="l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Can be worn over the head, under the chin or behind the neck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/>
          <a:stretch/>
        </p:blipFill>
        <p:spPr bwMode="auto">
          <a:xfrm>
            <a:off x="9144002" y="2149584"/>
            <a:ext cx="2033948" cy="2571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1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Ear Canal Caps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9" y="1235202"/>
            <a:ext cx="5766818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Advantages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Universal fit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Quickly inserted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Lightweight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Easily carried around the neck</a:t>
            </a:r>
            <a:endParaRPr lang="en-US" sz="2800" b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71617" y="1235202"/>
            <a:ext cx="5815582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Disadvantages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More expensive than earplugs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Uncomfortable after extended use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Limited attenuation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Poor headband tension greatly reduces effective protection</a:t>
            </a:r>
            <a:endParaRPr lang="en-US" altLang="en-US" sz="2800" b="1" kern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54" y="3745992"/>
            <a:ext cx="2806858" cy="24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Combat Vehicle Crewman (CVC) Helmet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CVC Helmets normally stay with the vehicle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Contains a helmet liner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Vehicle Intercommunication System (VIS)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Uses active noise reduction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Care and Maintenance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Check ear-cup seals semi-annually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Replace when cracked or broken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Eye protection may interfere with seal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497" y="1230376"/>
            <a:ext cx="2691428" cy="2691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25" y="4080158"/>
            <a:ext cx="3778285" cy="2634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Aviator Helmet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9" y="1235202"/>
            <a:ext cx="8522210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Aviator helmets normally stay with the person it is issued to</a:t>
            </a:r>
          </a:p>
          <a:p>
            <a:pPr marL="457200" indent="-4572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altLang="en-US" sz="2800" b="1" dirty="0"/>
              <a:t>Aircrew retains night vision goggle (NVG) </a:t>
            </a:r>
            <a:r>
              <a:rPr lang="en-US" altLang="en-US" sz="2800" b="1" dirty="0" smtClean="0"/>
              <a:t>capability</a:t>
            </a:r>
          </a:p>
          <a:p>
            <a:pPr marL="457200" indent="-4572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altLang="en-US" sz="2800" b="1" dirty="0"/>
              <a:t>Dismounted aircrew can </a:t>
            </a:r>
            <a:r>
              <a:rPr lang="en-US" altLang="en-US" sz="2800" b="1" dirty="0" smtClean="0"/>
              <a:t>communicate </a:t>
            </a:r>
            <a:r>
              <a:rPr lang="en-US" altLang="en-US" sz="2800" b="1" dirty="0"/>
              <a:t>with aircraft</a:t>
            </a:r>
          </a:p>
          <a:p>
            <a:pPr marL="914400" lvl="1" indent="-4572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altLang="en-US" sz="2400" b="1" dirty="0"/>
              <a:t>Hearing enhancement while dismounted</a:t>
            </a:r>
          </a:p>
          <a:p>
            <a:pPr marL="457200" indent="-4572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Protection from high-level impulse noise</a:t>
            </a:r>
          </a:p>
          <a:p>
            <a:pPr marL="457200" indent="-4572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Improved situational awareness</a:t>
            </a:r>
          </a:p>
          <a:p>
            <a:pPr marL="457200" indent="-4572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Improved face-to-face communication</a:t>
            </a:r>
          </a:p>
          <a:p>
            <a:pPr marL="457200" indent="-4572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altLang="en-US" sz="2800" b="1" dirty="0"/>
              <a:t>Usually worn with the Communication Earplug (CEP</a:t>
            </a:r>
            <a:r>
              <a:rPr lang="en-US" altLang="en-US" sz="2800" b="1" dirty="0" smtClean="0"/>
              <a:t>)</a:t>
            </a:r>
            <a:endParaRPr lang="en-US" alt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091" y="1200164"/>
            <a:ext cx="3423334" cy="2525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35" y="3500733"/>
            <a:ext cx="2383429" cy="1672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422" y="4423425"/>
            <a:ext cx="2396190" cy="1747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5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Tactical Communication and Protection System (TCAPS)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Inte</a:t>
            </a:r>
            <a:r>
              <a:rPr lang="en-US" altLang="en-US" sz="2800" b="1" dirty="0"/>
              <a:t>grates hearing protection, communication equipment and amplification of environmental sounds</a:t>
            </a:r>
            <a:endParaRPr lang="en-US" sz="2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71" y="2145790"/>
            <a:ext cx="3280000" cy="40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80" y="2155772"/>
            <a:ext cx="3813334" cy="40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8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>
                <a:solidFill>
                  <a:srgbClr val="590D25"/>
                </a:solidFill>
                <a:latin typeface="+mn-lt"/>
              </a:rPr>
              <a:t>Tactical Communication and Protection System (TCAPS)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9" y="1235202"/>
            <a:ext cx="5766818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Advantages</a:t>
            </a:r>
          </a:p>
          <a:p>
            <a:pPr marL="914400" lvl="1" indent="-4572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Allows for amplification of soft sounds such as speech while providing hearing protection for loud sounds such as weapon fire</a:t>
            </a:r>
          </a:p>
          <a:p>
            <a:pPr marL="914400" lvl="1" indent="-4572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HPD that can be used easily in tactical environments</a:t>
            </a:r>
          </a:p>
          <a:p>
            <a:pPr marL="914400" lvl="1" indent="-4572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Availability in different types to suit unit/operator needs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71617" y="1235202"/>
            <a:ext cx="5815582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Disadvantages</a:t>
            </a:r>
          </a:p>
          <a:p>
            <a:pPr marL="914400" lvl="1" indent="-4572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Decreased localization and distance determination</a:t>
            </a:r>
            <a:endParaRPr lang="en-US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36" y="2631528"/>
            <a:ext cx="2294190" cy="353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Musician Earplugs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9" y="1235202"/>
            <a:ext cx="5766818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Custom Molded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Molded to individual ear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Various filters available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Ear mold impression/special order required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71617" y="1235202"/>
            <a:ext cx="5815582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kern="0" dirty="0"/>
              <a:t>Preformed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Available in standard and large sizes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Medical fit required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kern="0" dirty="0"/>
              <a:t>NRR </a:t>
            </a:r>
            <a:r>
              <a:rPr lang="en-US" sz="2800" b="1" kern="0" dirty="0" smtClean="0"/>
              <a:t>~20 </a:t>
            </a:r>
            <a:r>
              <a:rPr lang="en-US" sz="2800" b="1" kern="0" dirty="0"/>
              <a:t>dB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30" y="3433842"/>
            <a:ext cx="4228572" cy="1985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05150" y="1873476"/>
            <a:ext cx="1987429" cy="5129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Summary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47394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Selecting hearing protection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Single protection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Double protection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Noise reduction rating – HPD attenuation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HPD Types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HPD Fit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Otoscopic examination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HPDs care and maintenance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HPDs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8251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0"/>
            <a:ext cx="10972800" cy="161924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590D25"/>
                </a:solidFill>
                <a:latin typeface="+mn-lt"/>
              </a:rPr>
              <a:t>Hearing Protective Devices 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925" y="5172075"/>
            <a:ext cx="7305675" cy="1009650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>
                <a:solidFill>
                  <a:srgbClr val="660033"/>
                </a:solidFill>
              </a:rPr>
              <a:t>Tri-Service Hearing Technician </a:t>
            </a:r>
            <a:endParaRPr lang="en-US" sz="5200" b="1" dirty="0" smtClean="0">
              <a:solidFill>
                <a:srgbClr val="660033"/>
              </a:solidFill>
            </a:endParaRPr>
          </a:p>
          <a:p>
            <a:r>
              <a:rPr lang="en-US" sz="5200" b="1" dirty="0" smtClean="0">
                <a:solidFill>
                  <a:srgbClr val="660033"/>
                </a:solidFill>
              </a:rPr>
              <a:t>4.2 </a:t>
            </a:r>
            <a:r>
              <a:rPr lang="en-US" sz="5200" b="1" dirty="0">
                <a:solidFill>
                  <a:srgbClr val="660033"/>
                </a:solidFill>
              </a:rPr>
              <a:t>Certification Course</a:t>
            </a:r>
            <a:endParaRPr lang="en-US" sz="52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0" r="1"/>
          <a:stretch/>
        </p:blipFill>
        <p:spPr>
          <a:xfrm>
            <a:off x="36576" y="2717590"/>
            <a:ext cx="12126468" cy="1433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760" y="5599253"/>
            <a:ext cx="2990476" cy="123809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06240" y="1465616"/>
            <a:ext cx="3791712" cy="12170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16" tIns="45708" rIns="91416" bIns="45708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Questions ?</a:t>
            </a:r>
            <a:endParaRPr 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64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Single Protection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</a:t>
            </a:r>
            <a:r>
              <a:rPr lang="en-US" altLang="en-US" sz="2800" b="1" dirty="0"/>
              <a:t>quired in the following noise conditions, regardless of duration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Steady-state </a:t>
            </a:r>
            <a:r>
              <a:rPr lang="en-US" altLang="en-US" sz="2400" b="1" dirty="0"/>
              <a:t>Noise: </a:t>
            </a:r>
            <a:r>
              <a:rPr lang="en-US" altLang="en-US" sz="2400" b="1" u="sng" dirty="0"/>
              <a:t>&gt;</a:t>
            </a:r>
            <a:r>
              <a:rPr lang="en-US" altLang="en-US" sz="2400" b="1" dirty="0"/>
              <a:t>85 dBA TWA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Impulse noise: </a:t>
            </a:r>
            <a:r>
              <a:rPr lang="en-US" altLang="en-US" sz="2400" b="1" u="sng" dirty="0"/>
              <a:t>&gt;</a:t>
            </a:r>
            <a:r>
              <a:rPr lang="en-US" altLang="en-US" sz="2400" b="1" dirty="0"/>
              <a:t>140 dBP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OSHA HPD use is required at an 85 dBA TWA if the employee has not received a baseline audiogram or if an STS has been </a:t>
            </a:r>
            <a:r>
              <a:rPr lang="en-US" sz="2800" b="1" dirty="0" smtClean="0"/>
              <a:t>identified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Provided by the Services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USA/USAF provided by medical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USN/USMC provided by the line unit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88913">
            <a:off x="10630407" y="1923675"/>
            <a:ext cx="822858" cy="3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Double Protection – Service Specific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USA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Steady-state </a:t>
            </a:r>
            <a:r>
              <a:rPr lang="en-US" sz="2800" b="1" dirty="0"/>
              <a:t>noise &gt;103 to 108 </a:t>
            </a:r>
            <a:r>
              <a:rPr lang="en-US" altLang="en-US" sz="2800" b="1" dirty="0"/>
              <a:t>dBA (TWA)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Impulse noise &gt;165 dBP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USN/USMC/USCG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Steady-state </a:t>
            </a:r>
            <a:r>
              <a:rPr lang="en-US" sz="2800" b="1" dirty="0"/>
              <a:t>noise </a:t>
            </a:r>
            <a:r>
              <a:rPr lang="en-US" sz="2800" b="1" u="sng" dirty="0"/>
              <a:t>&gt;</a:t>
            </a:r>
            <a:r>
              <a:rPr lang="en-US" sz="2800" b="1" dirty="0"/>
              <a:t>104 </a:t>
            </a:r>
            <a:r>
              <a:rPr lang="en-US" altLang="en-US" sz="2800" b="1" dirty="0"/>
              <a:t>dBA (TWA)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Impulse noise </a:t>
            </a:r>
            <a:r>
              <a:rPr lang="en-US" sz="2800" b="1" u="sng" dirty="0"/>
              <a:t>&gt;</a:t>
            </a:r>
            <a:r>
              <a:rPr lang="en-US" sz="2800" b="1" dirty="0"/>
              <a:t>160 </a:t>
            </a:r>
            <a:r>
              <a:rPr lang="en-US" altLang="en-US" sz="2800" b="1" dirty="0"/>
              <a:t>dBP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USAF - when noise exposure is still hazardous with single HPD </a:t>
            </a:r>
            <a:r>
              <a:rPr lang="en-US" altLang="en-US" sz="2800" b="1" dirty="0"/>
              <a:t>attenuation or on the flight line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In all cases while wearing double HPDs and </a:t>
            </a:r>
            <a:r>
              <a:rPr lang="en-US" sz="2800" b="1" dirty="0" smtClean="0"/>
              <a:t>hazardous noise exposure </a:t>
            </a:r>
            <a:r>
              <a:rPr lang="en-US" sz="2800" b="1" dirty="0"/>
              <a:t>is still exceeded; administrative time limit controls may be implemented</a:t>
            </a:r>
          </a:p>
        </p:txBody>
      </p:sp>
    </p:spTree>
    <p:extLst>
      <p:ext uri="{BB962C8B-B14F-4D97-AF65-F5344CB8AC3E}">
        <p14:creationId xmlns:p14="http://schemas.microsoft.com/office/powerpoint/2010/main" val="36902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Noise Reduction Rating (NRR)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HPD are </a:t>
            </a:r>
            <a:r>
              <a:rPr lang="en-US" sz="2800" b="1" kern="0" dirty="0"/>
              <a:t>labeled with their noise reduction rating referred to as the NRR </a:t>
            </a:r>
          </a:p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sz="2800" b="1" kern="0" dirty="0"/>
              <a:t>The NRR is an attenuation value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800" b="1" kern="0" dirty="0"/>
              <a:t>Determined under laboratory conditions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altLang="en-US" sz="2800" b="1" kern="0" dirty="0"/>
              <a:t>Not </a:t>
            </a:r>
            <a:r>
              <a:rPr lang="en-US" altLang="en-US" sz="2800" b="1" dirty="0"/>
              <a:t>accurate in a field </a:t>
            </a:r>
            <a:r>
              <a:rPr lang="en-US" altLang="en-US" sz="2800" b="1" dirty="0" smtClean="0"/>
              <a:t>environment; affected </a:t>
            </a:r>
            <a:r>
              <a:rPr lang="en-US" altLang="en-US" sz="2800" b="1" dirty="0"/>
              <a:t>by </a:t>
            </a:r>
            <a:r>
              <a:rPr lang="en-US" altLang="en-US" sz="2800" b="1" dirty="0" smtClean="0"/>
              <a:t>fit, insertion technique, noise </a:t>
            </a:r>
            <a:r>
              <a:rPr lang="en-US" altLang="en-US" sz="2800" b="1" dirty="0"/>
              <a:t>level in the work environment</a:t>
            </a:r>
          </a:p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OSHA/NIOSH have developed formulas to de-rate the NRR as a better estimate of real world </a:t>
            </a:r>
            <a:r>
              <a:rPr lang="en-US" altLang="en-US" sz="2800" b="1" dirty="0" smtClean="0"/>
              <a:t>protection</a:t>
            </a:r>
          </a:p>
        </p:txBody>
      </p:sp>
    </p:spTree>
    <p:extLst>
      <p:ext uri="{BB962C8B-B14F-4D97-AF65-F5344CB8AC3E}">
        <p14:creationId xmlns:p14="http://schemas.microsoft.com/office/powerpoint/2010/main" val="33061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Estimating HPD Attenuation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Noise Reduction Rating (NRR) measured in dBC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Spectral adjustment (subtract 7dB for use with dBA)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De-rating </a:t>
            </a:r>
            <a:r>
              <a:rPr lang="en-US" altLang="en-US" sz="2800" b="1" dirty="0"/>
              <a:t>(OSHA recommendation)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Service-specific de-rating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Other organization recommendations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Personal Attenuation Rating (PAR</a:t>
            </a:r>
            <a:r>
              <a:rPr lang="en-US" altLang="en-US" sz="2800" b="1" dirty="0" smtClean="0"/>
              <a:t>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Fit Testing of HPDs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91" y="2517839"/>
            <a:ext cx="3657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5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OSHA HPD Attenuation De-rating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4572000" algn="l"/>
              </a:tabLst>
            </a:pPr>
            <a:r>
              <a:rPr lang="en-US" sz="2800" b="1" dirty="0"/>
              <a:t>8 hour TWA noise exposure:	93 dBA</a:t>
            </a:r>
          </a:p>
          <a:p>
            <a:pPr algn="l">
              <a:tabLst>
                <a:tab pos="4572000" algn="l"/>
              </a:tabLst>
              <a:defRPr/>
            </a:pPr>
            <a:r>
              <a:rPr lang="en-US" sz="2800" b="1" dirty="0"/>
              <a:t>NRR of Hearing Protection:	29 dB</a:t>
            </a:r>
          </a:p>
          <a:p>
            <a:pPr lvl="1" algn="l">
              <a:tabLst>
                <a:tab pos="4572000" algn="l"/>
              </a:tabLst>
              <a:defRPr/>
            </a:pPr>
            <a:r>
              <a:rPr lang="en-US" sz="2800" b="1" dirty="0"/>
              <a:t>Subtract 7 dB from NRR:	29 dB – 7 dB = 22 dB</a:t>
            </a:r>
          </a:p>
          <a:p>
            <a:pPr lvl="1" algn="l">
              <a:tabLst>
                <a:tab pos="4572000" algn="l"/>
              </a:tabLst>
              <a:defRPr/>
            </a:pPr>
            <a:r>
              <a:rPr lang="en-US" sz="2800" b="1" dirty="0"/>
              <a:t>Divide by 2:	22/2 = 11 dB </a:t>
            </a:r>
          </a:p>
          <a:p>
            <a:pPr algn="l">
              <a:tabLst>
                <a:tab pos="4572000" algn="l"/>
              </a:tabLst>
              <a:defRPr/>
            </a:pPr>
            <a:r>
              <a:rPr lang="en-US" sz="2800" b="1" dirty="0"/>
              <a:t>Subtract 11 from the TWA:	93 dBA – 11 dB = 82 dB</a:t>
            </a:r>
          </a:p>
          <a:p>
            <a:pPr algn="l">
              <a:defRPr/>
            </a:pPr>
            <a:endParaRPr lang="en-US" sz="2800" b="1" dirty="0" smtClean="0"/>
          </a:p>
          <a:p>
            <a:pPr algn="l">
              <a:defRPr/>
            </a:pPr>
            <a:r>
              <a:rPr lang="en-US" sz="2800" b="1" dirty="0" smtClean="0"/>
              <a:t>Decide </a:t>
            </a:r>
            <a:r>
              <a:rPr lang="en-US" sz="2800" b="1" dirty="0"/>
              <a:t>if 82 dB (known as the “Protected Exposure”) is below the PEL for noise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5616">
            <a:off x="10660492" y="1957870"/>
            <a:ext cx="579048" cy="4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Protection Devices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Noise Reduction Rating - Double Hearing Protection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Double hearing protection </a:t>
            </a:r>
            <a:r>
              <a:rPr lang="en-US" altLang="en-US" sz="2800" b="1" dirty="0" smtClean="0"/>
              <a:t>(example: earplug </a:t>
            </a:r>
            <a:r>
              <a:rPr lang="en-US" altLang="en-US" sz="2800" b="1" dirty="0"/>
              <a:t>and earmuff or helmet) 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does not double the NRR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An earplug with a NRR of 25 dB worn with an earmuff protector that has a NRR of 25 dB does not give you 50 dB of noise reduction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Double protection provides only an additional </a:t>
            </a:r>
            <a:r>
              <a:rPr lang="en-US" altLang="en-US" sz="2800" b="1" dirty="0" smtClean="0"/>
              <a:t>5 </a:t>
            </a:r>
            <a:r>
              <a:rPr lang="en-US" altLang="en-US" sz="2800" b="1" dirty="0"/>
              <a:t>dB attenuation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88913">
            <a:off x="10618215" y="3752475"/>
            <a:ext cx="822858" cy="3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3130</Words>
  <Application>Microsoft Office PowerPoint</Application>
  <PresentationFormat>Widescreen</PresentationFormat>
  <Paragraphs>403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Office Theme</vt:lpstr>
      <vt:lpstr>Hearing Protective Devices </vt:lpstr>
      <vt:lpstr>Hearing Protection Devices Learning Objectives</vt:lpstr>
      <vt:lpstr>Hearing Protection Devices Hearing Protection Selection Criteria</vt:lpstr>
      <vt:lpstr>Hearing Protection Devices Single Protection</vt:lpstr>
      <vt:lpstr>Hearing Protection Devices Double Protection – Service Specific</vt:lpstr>
      <vt:lpstr>Hearing Protection Devices Noise Reduction Rating (NRR)</vt:lpstr>
      <vt:lpstr>Hearing Protection Devices Estimating HPD Attenuation</vt:lpstr>
      <vt:lpstr>Hearing Protection Devices OSHA HPD Attenuation De-rating</vt:lpstr>
      <vt:lpstr>Hearing Protection Devices Noise Reduction Rating - Double Hearing Protection</vt:lpstr>
      <vt:lpstr>Hearing Protection Devices DOEHRS-HC Hearing Protection Device Selection</vt:lpstr>
      <vt:lpstr>Hearing Protection Devices Hearing Protection Device (HPD) Users</vt:lpstr>
      <vt:lpstr>Hearing Protection Devices Earplug Fit</vt:lpstr>
      <vt:lpstr>Hearing Protection Devices Otoscopic Examination/Lighted Ear Inspection (LEI)</vt:lpstr>
      <vt:lpstr>Hearing Protection Devices Triple Flange Earplug</vt:lpstr>
      <vt:lpstr>Hearing Protection Devices Visualize a Good HPD Fit</vt:lpstr>
      <vt:lpstr>Hearing Protection Devices Quad-Flange Earplug</vt:lpstr>
      <vt:lpstr>Hearing Protection Devices Level Dependent Earplugs</vt:lpstr>
      <vt:lpstr>Hearing Protection Devices Level Dependent Earplugs Combat Arms/Battle Plugs</vt:lpstr>
      <vt:lpstr>Hearing Protection Devices Level Dependent Earplugs Sonic Defenders/Surefire</vt:lpstr>
      <vt:lpstr>Hearing Protection Devices Preformed Earplugs</vt:lpstr>
      <vt:lpstr>Hearing Protection Devices Preformed Earplugs</vt:lpstr>
      <vt:lpstr>Hearing Protection Devices Hand-formed Earplugs</vt:lpstr>
      <vt:lpstr>Hearing Protection Devices Hand-formed Earplug Fitting Technique</vt:lpstr>
      <vt:lpstr>Hearing Protection Devices Hand-formed Earplugs</vt:lpstr>
      <vt:lpstr>Hearing Protection Devices Hand-formed Earplugs</vt:lpstr>
      <vt:lpstr>Hearing Protection Devices Noise Muffs</vt:lpstr>
      <vt:lpstr>Hearing Protection Devices Noise Muffs</vt:lpstr>
      <vt:lpstr>Hearing Protection Devices Hard Hat with Noise Muffs</vt:lpstr>
      <vt:lpstr>Hearing Protection Devices Noise Muffs</vt:lpstr>
      <vt:lpstr>Hearing Protection Devices Noise Muffs</vt:lpstr>
      <vt:lpstr>Hearing Protection Devices Ear Canal Caps</vt:lpstr>
      <vt:lpstr>Hearing Protection Devices Ear Canal Caps</vt:lpstr>
      <vt:lpstr>Hearing Protection Devices Combat Vehicle Crewman (CVC) Helmet</vt:lpstr>
      <vt:lpstr>Hearing Protection Devices Aviator Helmet</vt:lpstr>
      <vt:lpstr>Hearing Protection Devices Tactical Communication and Protection System (TCAPS)</vt:lpstr>
      <vt:lpstr>Hearing Protection Devices Tactical Communication and Protection System (TCAPS)</vt:lpstr>
      <vt:lpstr>Hearing Protection Devices Musician Earplugs</vt:lpstr>
      <vt:lpstr>Hearing Protection Devices Summary</vt:lpstr>
      <vt:lpstr>Hearing Protective Devices </vt:lpstr>
    </vt:vector>
  </TitlesOfParts>
  <Company>DHA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Conservation Overview</dc:title>
  <dc:creator>Mason, Theodore D. (CIV)</dc:creator>
  <cp:lastModifiedBy>Mason, Theodore D. (CIV)</cp:lastModifiedBy>
  <cp:revision>114</cp:revision>
  <dcterms:created xsi:type="dcterms:W3CDTF">2021-11-08T10:46:43Z</dcterms:created>
  <dcterms:modified xsi:type="dcterms:W3CDTF">2021-12-27T11:16:42Z</dcterms:modified>
</cp:coreProperties>
</file>